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lice" charset="1" panose="00000500000000000000"/>
      <p:regular r:id="rId33"/>
    </p:embeddedFont>
    <p:embeddedFont>
      <p:font typeface="Playfair Display Bold" charset="1" panose="00000000000000000000"/>
      <p:regular r:id="rId34"/>
    </p:embeddedFont>
    <p:embeddedFont>
      <p:font typeface="Playfair Display" charset="1" panose="00000000000000000000"/>
      <p:regular r:id="rId35"/>
    </p:embeddedFont>
    <p:embeddedFont>
      <p:font typeface="Gotham Bold" charset="1" panose="00000000000000000000"/>
      <p:regular r:id="rId36"/>
    </p:embeddedFont>
    <p:embeddedFont>
      <p:font typeface="Canva Student Font" charset="1" panose="00000000000000000000"/>
      <p:regular r:id="rId37"/>
    </p:embeddedFont>
    <p:embeddedFont>
      <p:font typeface="Gotham" charset="1" panose="00000000000000000000"/>
      <p:regular r:id="rId38"/>
    </p:embeddedFont>
    <p:embeddedFont>
      <p:font typeface="Lora Bold" charset="1" panose="00000800000000000000"/>
      <p:regular r:id="rId39"/>
    </p:embeddedFont>
    <p:embeddedFont>
      <p:font typeface="Poppins" charset="1" panose="00000500000000000000"/>
      <p:regular r:id="rId40"/>
    </p:embeddedFont>
    <p:embeddedFont>
      <p:font typeface="Shrikhand" charset="1" panose="02000000000000000000"/>
      <p:regular r:id="rId41"/>
    </p:embeddedFont>
    <p:embeddedFont>
      <p:font typeface="Gagalin" charset="1" panose="00000500000000000000"/>
      <p:regular r:id="rId42"/>
    </p:embeddedFont>
    <p:embeddedFont>
      <p:font typeface="Lora" charset="1" panose="00000500000000000000"/>
      <p:regular r:id="rId43"/>
    </p:embeddedFont>
    <p:embeddedFont>
      <p:font typeface="Poppins Bold" charset="1" panose="00000800000000000000"/>
      <p:regular r:id="rId44"/>
    </p:embeddedFont>
    <p:embeddedFont>
      <p:font typeface="Gotham Bold Italics" charset="1" panose="02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51100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887685" y="-7256382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83583" y="3779180"/>
            <a:ext cx="9164710" cy="3201476"/>
            <a:chOff x="0" y="0"/>
            <a:chExt cx="2413751" cy="8431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13751" cy="843187"/>
            </a:xfrm>
            <a:custGeom>
              <a:avLst/>
              <a:gdLst/>
              <a:ahLst/>
              <a:cxnLst/>
              <a:rect r="r" b="b" t="t" l="l"/>
              <a:pathLst>
                <a:path h="843187" w="2413751">
                  <a:moveTo>
                    <a:pt x="0" y="0"/>
                  </a:moveTo>
                  <a:lnTo>
                    <a:pt x="2413751" y="0"/>
                  </a:lnTo>
                  <a:lnTo>
                    <a:pt x="2413751" y="843187"/>
                  </a:lnTo>
                  <a:lnTo>
                    <a:pt x="0" y="843187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413751" cy="871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689372">
            <a:off x="13349579" y="2481868"/>
            <a:ext cx="2181725" cy="2121787"/>
          </a:xfrm>
          <a:custGeom>
            <a:avLst/>
            <a:gdLst/>
            <a:ahLst/>
            <a:cxnLst/>
            <a:rect r="r" b="b" t="t" l="l"/>
            <a:pathLst>
              <a:path h="2121787" w="2181725">
                <a:moveTo>
                  <a:pt x="0" y="0"/>
                </a:moveTo>
                <a:lnTo>
                  <a:pt x="2181725" y="0"/>
                </a:lnTo>
                <a:lnTo>
                  <a:pt x="2181725" y="2121787"/>
                </a:lnTo>
                <a:lnTo>
                  <a:pt x="0" y="2121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0082" t="-25759" r="-88044" b="-2438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74580" y="3588680"/>
            <a:ext cx="9859635" cy="339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0"/>
              </a:lnSpc>
              <a:spcBef>
                <a:spcPct val="0"/>
              </a:spcBef>
            </a:pPr>
            <a:r>
              <a:rPr lang="en-US" sz="9707" spc="1359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BAN</a:t>
            </a:r>
            <a:r>
              <a:rPr lang="en-US" sz="9707" spc="1359">
                <a:solidFill>
                  <a:srgbClr val="FD6220"/>
                </a:solidFill>
                <a:latin typeface="Alice"/>
                <a:ea typeface="Alice"/>
                <a:cs typeface="Alice"/>
                <a:sym typeface="Alice"/>
              </a:rPr>
              <a:t>GG</a:t>
            </a:r>
            <a:r>
              <a:rPr lang="en-US" sz="9707" spc="1359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OOD REDESIGN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48923" y="6897755"/>
            <a:ext cx="3799046" cy="17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sz="3395" b="true">
                <a:solidFill>
                  <a:srgbClr val="FD622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supervised by:</a:t>
            </a:r>
          </a:p>
          <a:p>
            <a:pPr algn="ctr">
              <a:lnSpc>
                <a:spcPts val="4753"/>
              </a:lnSpc>
            </a:pPr>
            <a:r>
              <a:rPr lang="en-US" sz="3395">
                <a:solidFill>
                  <a:srgbClr val="FD622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Dr.Osama Ghoniem</a:t>
            </a:r>
          </a:p>
          <a:p>
            <a:pPr algn="ctr">
              <a:lnSpc>
                <a:spcPts val="4753"/>
              </a:lnSpc>
              <a:spcBef>
                <a:spcPct val="0"/>
              </a:spcBef>
            </a:pPr>
            <a:r>
              <a:rPr lang="en-US" sz="3395">
                <a:solidFill>
                  <a:srgbClr val="FD622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Eng.Omar Khaled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31863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7" t="0" r="-67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870" t="0" r="-187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36592" y="2369293"/>
            <a:ext cx="8337665" cy="6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9526" indent="-254763" lvl="1">
              <a:lnSpc>
                <a:spcPts val="3492"/>
              </a:lnSpc>
              <a:buAutoNum type="arabicPeriod" startAt="1"/>
            </a:pPr>
            <a:r>
              <a:rPr lang="en-US" b="true" sz="2360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Distracting</a:t>
            </a:r>
            <a:r>
              <a:rPr lang="en-US" b="true" sz="2360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and Inconsistent Color Usage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Overuse of bright colors (red, yellow, orange) across bann</a:t>
            </a: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ers and labels.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Colors are used decoratively rather than functionally.</a:t>
            </a:r>
          </a:p>
          <a:p>
            <a:pPr algn="just" marL="509526" indent="-254763" lvl="1">
              <a:lnSpc>
                <a:spcPts val="3492"/>
              </a:lnSpc>
              <a:buAutoNum type="arabicPeriod" startAt="1"/>
            </a:pPr>
            <a:r>
              <a:rPr lang="en-US" b="true" sz="2360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Poor Content Grouping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Deals, bonuses, categories, and products are not clearly separated.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Related items are visually mixed, making scanning difficult.</a:t>
            </a:r>
          </a:p>
          <a:p>
            <a:pPr algn="just" marL="509526" indent="-254763" lvl="1">
              <a:lnSpc>
                <a:spcPts val="3492"/>
              </a:lnSpc>
              <a:buAutoNum type="arabicPeriod" startAt="1"/>
            </a:pPr>
            <a:r>
              <a:rPr lang="en-US" b="true" sz="2360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Reduced Pr</a:t>
            </a:r>
            <a:r>
              <a:rPr lang="en-US" b="true" sz="2360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oduct Discoverability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cards are visually small and crowded by badges and discounts.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may overlook key product information like price or rating.</a:t>
            </a:r>
          </a:p>
          <a:p>
            <a:pPr algn="just" marL="465962" indent="-232981" lvl="1">
              <a:lnSpc>
                <a:spcPts val="3194"/>
              </a:lnSpc>
              <a:buFont typeface="Arial"/>
              <a:buChar char="•"/>
            </a:pPr>
            <a:r>
              <a:rPr lang="en-US" sz="21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negatively impacts decision-making efficiency.</a:t>
            </a:r>
          </a:p>
          <a:p>
            <a:pPr algn="just">
              <a:lnSpc>
                <a:spcPts val="2794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485898" y="1598258"/>
            <a:ext cx="6281916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oblems in old design: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31863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7" t="0" r="-67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870" t="0" r="-187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26549" y="1651086"/>
            <a:ext cx="8521031" cy="827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Functional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and Consistent Color Usage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Colors are used purposefully to highlight offers and call-to-action buttons.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Neutral background improves t</a:t>
            </a: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ext readability.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Accent c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olor guides user attention instead of overwhelming it.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Bette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 Content Organization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Deals and products are grouped into clearly defined sections.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space is used effectively to separate content blocks.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Improv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ed Product Cards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oduct images are larger and clearer.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Prices, discounts, and ratings are easy to identify.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“Add to Cart” buttons are clearly visible and actionable.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Enhanced User Experience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interface feels calmer, modern, and more trustworthy.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browse faster and make decisions more efficiently.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improves overall satisfaction and task completion speed.</a:t>
            </a:r>
          </a:p>
          <a:p>
            <a:pPr algn="just">
              <a:lnSpc>
                <a:spcPts val="2718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504948" y="834265"/>
            <a:ext cx="8117764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ovements in the New Design 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76927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533" t="0" r="-153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55" t="0" r="-2055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26549" y="1233855"/>
            <a:ext cx="8990984" cy="876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Poor Content Organization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Products are listed in a long vertical layout with minimal visual separation.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Lack of grouping makes it harder for users to distinguish between items.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need more time to scan and compare products.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Weak Visual Hierarchy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Product images, prices, and actions compete visually.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 clear emphasis on important elements such as ratings or prices.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may feel confused about where to focus first.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Information Overload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Too much textual information is displayed at once.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Dense layout increases cognitive load on users.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This can lead to fatigue and reduced engagement.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4. Limited Scannability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design relies heavily on text rather than visual cues.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cannot quickly scan products or key details.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Browsing becomes slower and less enjoyable.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5. Outdated User Experience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interface feels basic and less engaging.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It does not encourage exploration or interaction.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Overall experience feels less modern and less user-friendly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953958" y="565025"/>
            <a:ext cx="4668083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  <a:spcBef>
                <a:spcPct val="0"/>
              </a:spcBef>
            </a:pPr>
            <a:r>
              <a:rPr lang="en-US" sz="354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Problems in old design: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5588" y="5976927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533" t="0" r="-153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55" t="0" r="-2055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248712" y="1292392"/>
            <a:ext cx="8923968" cy="814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Improved Content Structure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Products are displayed in a clear card-based layout.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 separation helps users easily differentiate between items.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screen feels more organized and structured.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Stronger Visual Hierarchy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images are more prominent and eye-catching.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Prices, ratings, and actions are clearly highlighted.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instantly identify key information.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Reduced Cognitive Load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Information is simplified and better spaced.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layout allows users to process content more comfortably.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Browsing feels smoother and less tiring.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4. Better Scannability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Card layout allows faster visual scanning.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 compare products quickly.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Important details are easy to spot at a glance.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5. Enhanced User Experience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design feels modern and visually appealing.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are encouraged to explore more products.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 usability and engagement are significantly improved.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875611" y="578677"/>
            <a:ext cx="656855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Improvements in the New Design 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976" t="0" r="-1976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916" t="0" r="-1916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35588" y="6653894"/>
            <a:ext cx="992463" cy="992463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26549" y="1469991"/>
            <a:ext cx="8521031" cy="867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Overloade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d Category Presentation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Categories are displayed as a long mixed list of icons and text.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 many items appear at once without strong grouping.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increas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cognitive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 and slows down category recognition.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Poo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 Scannability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vertical list format makes it difficult to scan and compare categories quickly.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sers must read text labels instead of recognizing categories visually.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Limit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ed Visual Aff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ordance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Categories do not clearly indicate interactivity.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may not immediately understand that each item leads to a new screen.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Small 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and Inconsistent Touch Targets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egory icons and labels are relatively small and closely spaced.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increases the chance of accidental taps, especially on mobile devices.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negatively affects usability and accessibility.</a:t>
            </a:r>
          </a:p>
          <a:p>
            <a:pPr algn="just">
              <a:lnSpc>
                <a:spcPts val="2718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231819" y="834265"/>
            <a:ext cx="6281916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oblems in old design: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976" t="0" r="-1976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916" t="0" r="-1916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35588" y="6653894"/>
            <a:ext cx="992463" cy="992463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26549" y="1740642"/>
            <a:ext cx="8521031" cy="710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Card-Base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d Category Layout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Categories are presented as large visual cards with images.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supports recognition rather than recall, making categories easier to identify.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 repres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ntati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speeds up decision making.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Improved Touch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Accessibility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 cards create bigger touch targets.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reduces input errors and improves mobile usability.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design aligns with mobile accessibility guidelines.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Better Content Grouping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Categories are evenly spaced and visually grouped.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space is used effectively to separate items.</a:t>
            </a:r>
          </a:p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Clear Aff</a:t>
            </a: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ordance and Feedback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Arrow icons on cards clearly indicate navigation.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immediately understand that tapping a c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ard le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ads to more content.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improves learnability for firs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t-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users.</a:t>
            </a:r>
          </a:p>
          <a:p>
            <a:pPr algn="just">
              <a:lnSpc>
                <a:spcPts val="2718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231819" y="1050031"/>
            <a:ext cx="8117764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ovements in the New Design 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98" t="0" r="-2198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962" t="0" r="-1962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35588" y="7321525"/>
            <a:ext cx="992463" cy="992463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2964571" y="2848950"/>
            <a:ext cx="3764055" cy="6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</a:p>
          <a:p>
            <a:pPr algn="l">
              <a:lnSpc>
                <a:spcPts val="2444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2514567" y="1520118"/>
            <a:ext cx="7924097" cy="818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1.Distracting and Inconsistent Color Usage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Overuse of bright colors such as red, yellow, and orange across banners and promotional badges.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Colors lack clear purpose and do not reflect visual priority.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primary CTA is visually diluted due to surrounding colorful elements.</a:t>
            </a:r>
          </a:p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</a:t>
            </a: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Poor Content Grouping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Empty cart messaging is mixed with deals and product recommendations.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clear visual separation between the core message (empty cart) and promotional content.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Violates Gestalt principles, especially proximity and visual hierarchy.</a:t>
            </a:r>
          </a:p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</a:t>
            </a: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Reduced User Focus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attention is pulled toward promotions instead of understanding the cart state.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 clutter negatively affects readability and comprehension.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design does not clearly support the user’s primary task.</a:t>
            </a:r>
          </a:p>
          <a:p>
            <a:pPr algn="l">
              <a:lnSpc>
                <a:spcPts val="2254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485898" y="801629"/>
            <a:ext cx="6281916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oblems in old design: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598626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198" t="0" r="-2198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962" t="0" r="-1962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35588" y="7321525"/>
            <a:ext cx="992463" cy="992463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6653894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2964571" y="2848950"/>
            <a:ext cx="3764055" cy="6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</a:p>
          <a:p>
            <a:pPr algn="l">
              <a:lnSpc>
                <a:spcPts val="2444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2514567" y="1520118"/>
            <a:ext cx="7924097" cy="78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1.Simplified and Purposeful Color Usage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 reliance on bright colors in favor of neutral tones.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Color is used intentionally to highlight the primary action (Continue Shopping).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visual clarity and reduced distraction.</a:t>
            </a:r>
          </a:p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2.Clea</a:t>
            </a: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 Content Hierarchy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mpty cart state is clearly communicated with concise messaging.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Informational content is separated from any promotional elements.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ite space is used effectively to establish visual hierarchy.</a:t>
            </a:r>
          </a:p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</a:t>
            </a: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Improv</a:t>
            </a: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ed User Guidance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are clearly guided toward the next logical step.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calmer, more focused experience aligned with user intent.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 cognitive load and improved decision-making efficiency.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254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485898" y="801629"/>
            <a:ext cx="8117764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ovements in the New Design 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31297" y="-3413112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92603" y="2061671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055" t="0" r="-205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3661654" y="2061671"/>
            <a:ext cx="3420629" cy="6768303"/>
            <a:chOff x="0" y="0"/>
            <a:chExt cx="2620010" cy="51841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147" t="0" r="-2147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77741" y="375506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7741" y="4422694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77741" y="3087433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35588" y="1971145"/>
            <a:ext cx="992463" cy="992463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7576674" y="2061671"/>
            <a:ext cx="3420629" cy="6768303"/>
            <a:chOff x="0" y="0"/>
            <a:chExt cx="2620010" cy="518414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962" t="0" r="-1962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6" id="66"/>
          <p:cNvSpPr txBox="true"/>
          <p:nvPr/>
        </p:nvSpPr>
        <p:spPr>
          <a:xfrm rot="0">
            <a:off x="8500599" y="1383194"/>
            <a:ext cx="1577697" cy="121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  <a:p>
            <a:pPr algn="ctr">
              <a:lnSpc>
                <a:spcPts val="49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7741" y="3755063"/>
            <a:ext cx="508158" cy="543805"/>
            <a:chOff x="0" y="0"/>
            <a:chExt cx="812800" cy="869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7741" y="4422694"/>
            <a:ext cx="508158" cy="543805"/>
            <a:chOff x="0" y="0"/>
            <a:chExt cx="812800" cy="869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7741" y="3087433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5588" y="1971145"/>
            <a:ext cx="992463" cy="99246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31297" y="-3413112"/>
            <a:ext cx="12753441" cy="1275344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3751734" y="2061671"/>
            <a:ext cx="3420629" cy="6768303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73" r="0" b="-773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7600988" y="2061671"/>
            <a:ext cx="3420629" cy="6768303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5" r="0" b="-145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11450242" y="2061671"/>
            <a:ext cx="3420629" cy="6768303"/>
            <a:chOff x="0" y="0"/>
            <a:chExt cx="2620010" cy="518414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849" t="0" r="-1849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6" id="66"/>
          <p:cNvSpPr txBox="true"/>
          <p:nvPr/>
        </p:nvSpPr>
        <p:spPr>
          <a:xfrm rot="0">
            <a:off x="8690206" y="1383194"/>
            <a:ext cx="1198483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5668" y="-5606768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>
                <a:alpha val="2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945801">
            <a:off x="12156571" y="7154038"/>
            <a:ext cx="1577153" cy="3243522"/>
          </a:xfrm>
          <a:custGeom>
            <a:avLst/>
            <a:gdLst/>
            <a:ahLst/>
            <a:cxnLst/>
            <a:rect r="r" b="b" t="t" l="l"/>
            <a:pathLst>
              <a:path h="3243522" w="1577153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998815" y="-353712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64800" y="1974376"/>
            <a:ext cx="7079200" cy="1250763"/>
            <a:chOff x="0" y="0"/>
            <a:chExt cx="1864481" cy="3294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64481" cy="329419"/>
            </a:xfrm>
            <a:custGeom>
              <a:avLst/>
              <a:gdLst/>
              <a:ahLst/>
              <a:cxnLst/>
              <a:rect r="r" b="b" t="t" l="l"/>
              <a:pathLst>
                <a:path h="329419" w="1864481">
                  <a:moveTo>
                    <a:pt x="0" y="0"/>
                  </a:moveTo>
                  <a:lnTo>
                    <a:pt x="1864481" y="0"/>
                  </a:lnTo>
                  <a:lnTo>
                    <a:pt x="1864481" y="329419"/>
                  </a:lnTo>
                  <a:lnTo>
                    <a:pt x="0" y="329419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864481" cy="357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64800" y="2059132"/>
            <a:ext cx="8487473" cy="116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1"/>
              </a:lnSpc>
            </a:pPr>
            <a:r>
              <a:rPr lang="en-US" sz="8939" spc="446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Hci project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064800" y="3465587"/>
            <a:ext cx="7997765" cy="4500528"/>
            <a:chOff x="0" y="0"/>
            <a:chExt cx="2106407" cy="11853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06407" cy="1185324"/>
            </a:xfrm>
            <a:custGeom>
              <a:avLst/>
              <a:gdLst/>
              <a:ahLst/>
              <a:cxnLst/>
              <a:rect r="r" b="b" t="t" l="l"/>
              <a:pathLst>
                <a:path h="1185324" w="2106407">
                  <a:moveTo>
                    <a:pt x="0" y="0"/>
                  </a:moveTo>
                  <a:lnTo>
                    <a:pt x="2106407" y="0"/>
                  </a:lnTo>
                  <a:lnTo>
                    <a:pt x="2106407" y="1185324"/>
                  </a:lnTo>
                  <a:lnTo>
                    <a:pt x="0" y="1185324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106407" cy="121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04799" y="3379862"/>
            <a:ext cx="13955257" cy="539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7"/>
              </a:lnSpc>
            </a:pPr>
            <a:r>
              <a:rPr lang="en-US" b="true" sz="4383" spc="245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Presented by:</a:t>
            </a:r>
          </a:p>
          <a:p>
            <a:pPr algn="l">
              <a:lnSpc>
                <a:spcPts val="6137"/>
              </a:lnSpc>
            </a:pPr>
            <a:r>
              <a:rPr lang="en-US" sz="4383" spc="245">
                <a:solidFill>
                  <a:srgbClr val="5E220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1.Eman Sabry Taiel ELgamal</a:t>
            </a:r>
          </a:p>
          <a:p>
            <a:pPr algn="l">
              <a:lnSpc>
                <a:spcPts val="6137"/>
              </a:lnSpc>
            </a:pPr>
            <a:r>
              <a:rPr lang="en-US" sz="4383" spc="245">
                <a:solidFill>
                  <a:srgbClr val="5E220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2.Jana Sameh Mohamed Saied</a:t>
            </a:r>
          </a:p>
          <a:p>
            <a:pPr algn="l">
              <a:lnSpc>
                <a:spcPts val="6137"/>
              </a:lnSpc>
            </a:pPr>
            <a:r>
              <a:rPr lang="en-US" sz="4383" spc="245">
                <a:solidFill>
                  <a:srgbClr val="5E220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3.Mohamed </a:t>
            </a:r>
            <a:r>
              <a:rPr lang="en-US" sz="4383" spc="245">
                <a:solidFill>
                  <a:srgbClr val="5E220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Ibrahim Shalby</a:t>
            </a:r>
          </a:p>
          <a:p>
            <a:pPr algn="l">
              <a:lnSpc>
                <a:spcPts val="6137"/>
              </a:lnSpc>
            </a:pPr>
            <a:r>
              <a:rPr lang="en-US" sz="4383" spc="245">
                <a:solidFill>
                  <a:srgbClr val="5E220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4.Patsy Hany Girgis Kamel</a:t>
            </a:r>
          </a:p>
          <a:p>
            <a:pPr algn="l">
              <a:lnSpc>
                <a:spcPts val="6137"/>
              </a:lnSpc>
            </a:pPr>
            <a:r>
              <a:rPr lang="en-US" sz="4383" spc="245">
                <a:solidFill>
                  <a:srgbClr val="5E220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5.Wegdan Mosad Ibrahim Helal</a:t>
            </a:r>
          </a:p>
          <a:p>
            <a:pPr algn="l">
              <a:lnSpc>
                <a:spcPts val="6137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659" t="0" r="-165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428" t="0" r="-242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7741" y="3755063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4422694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35588" y="2638775"/>
            <a:ext cx="992463" cy="992463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1971145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331646" y="1357045"/>
            <a:ext cx="8550934" cy="85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Visual Clutter and Distraction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Promotional banners, bonuses, and recommendations appear inside the cart.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These elements distract users from the primary goal: reviewing items and checking out.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This increases cognitive load and harms task focus.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Unclear Cost Breakdown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Prices, bonuses, and shipping messages are scattered across the screen.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must mentally calculate the final cost.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his violates the principle of *visibility of system status*.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Weak Visual Hierarchy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Product details, promotions, and checkout action compete for attention.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“Check Out” button is visually mixed with other elements.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may hesitate before proceeding.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4. 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Poor Task Efficiency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Extra content (“Just For You”, bonuses) interrupts a critical flow.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This slows down checkout and may increase cart abandonment.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5.</a:t>
            </a:r>
            <a:r>
              <a:rPr lang="en-US" sz="2499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Reduced Sense of Control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interface emphasizes promotions over user-selected items.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may feel pressured or confused instead of confident.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243339" y="578677"/>
            <a:ext cx="460259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Problems in old design: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659" t="0" r="-165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428" t="0" r="-242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7741" y="3755063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4422694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35588" y="2638775"/>
            <a:ext cx="992463" cy="992463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1971145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331646" y="1653277"/>
            <a:ext cx="8550934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Focused and Minimal Layout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Only essential cart information is displayed.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 promotional distractions inside the cart.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This supports goal-oriented task completion.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Clear Visual Hierarchy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Product cards are clearly separated.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Quantity controls, item price, and subtotal are easy to locate.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checkout button stands out as the primary action.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Transparent Cost Information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ubtotal, shipping, tax, and total price are clearly listed.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can immediately understand the final amount.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This improves trust and decision confidence.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4. Impr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oved Usability and Efficiency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</a:t>
            </a: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rs can adjust quantities or remove items easily.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checkout process becomes faster and less error-prone.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This aligns with usability heuristics for efficiency.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5. B</a:t>
            </a:r>
            <a:r>
              <a:rPr lang="en-US" b="true" sz="24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etter User Experience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interface feels calm, predictable, and user-centered.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maintain control over their purchase decisions.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This reduces friction and potential abandonment.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243339" y="815147"/>
            <a:ext cx="656855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Imp</a:t>
            </a: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rovements in the New Design 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545" t="0" r="-75490" b="-2511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1509" r="0" b="-2150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7741" y="4422694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5588" y="3196919"/>
            <a:ext cx="992463" cy="99246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77741" y="2529289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1861658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139238" y="4988878"/>
            <a:ext cx="952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2366421" y="1487614"/>
            <a:ext cx="8337179" cy="752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1.D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istracting and Inconsistent Color Usage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Heavy use of bright colors (red, yellow, orange) for prices, bonuses, and labels.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Colors are applied decoratively rather than to indicate priority or action.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Important information competes visually, making it hard to focus on key details.</a:t>
            </a:r>
          </a:p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Poor Content Grouping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Product details, bonuses, shipping info, fees, and discounts are visually mixed.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Lack of clear separation between sections such as product summary, shipping, and total cost.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Violates Gestalt principles, particularly proximity and similarity, reducing scannability.</a:t>
            </a:r>
          </a:p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Reduced Information Clarity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Excessive labels and highlights create visual noise.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Users may struggle to quickly identify the final total or understand cost breakdowns.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Increases cognitive load during a critical decision-making step.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366421" y="696912"/>
            <a:ext cx="460259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Problems in old design: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545" t="0" r="-75490" b="-2511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1509" r="0" b="-2150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7741" y="4422694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5588" y="3196919"/>
            <a:ext cx="992463" cy="99246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77741" y="2529289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1861658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139238" y="4988878"/>
            <a:ext cx="952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2366421" y="1487614"/>
            <a:ext cx="8337179" cy="789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1.Pu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rposeful and Consistent Color Usage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eutral color palette with limited accent color for primary actions.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Color is used functionally to highlight the main CTA and selected payment method.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 visual hierarchy improves readability.</a:t>
            </a:r>
          </a:p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2.Clea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 Content Structure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Check</a:t>
            </a: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out information is organized into distinct sections (Order, Payment, Total).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Consistent spacing and card-based layout improve grouping and flow.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Strong alignment with Gestalt principles enhances scanning efficiency.</a:t>
            </a:r>
          </a:p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3.Improved Decision Confid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ence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Key information su</a:t>
            </a: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ch as total amount and payment method is immediately visible.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Reduced visual clutter allows users to review details with confidence.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A calmer, more focused checkout experience supports conversion.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2366421" y="696912"/>
            <a:ext cx="656855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Imp</a:t>
            </a: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rovements in the New Design 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783235" y="2217090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634" t="0" r="-163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7741" y="3306406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7741" y="5090324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5588" y="3974036"/>
            <a:ext cx="992463" cy="99246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7741" y="1971145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77741" y="2638775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3161478" y="1601923"/>
            <a:ext cx="2664143" cy="121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New screen</a:t>
            </a:r>
          </a:p>
          <a:p>
            <a:pPr algn="ctr">
              <a:lnSpc>
                <a:spcPts val="4924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2106369" y="1593502"/>
            <a:ext cx="9404707" cy="443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887" indent="-250444" lvl="1">
              <a:lnSpc>
                <a:spcPts val="3247"/>
              </a:lnSpc>
              <a:buAutoNum type="arabicPeriod" startAt="1"/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Immediate System Feedback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 checkout, the user receives clear confirmation that the action was successful.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feedback reassures users that their order has been processed.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old design lacked explicit confirmation, leaving users uncertain about the system state.</a:t>
            </a:r>
          </a:p>
          <a:p>
            <a:pPr algn="l" marL="500887" indent="-250444" lvl="1">
              <a:lnSpc>
                <a:spcPts val="3247"/>
              </a:lnSpc>
              <a:buAutoNum type="arabicPeriod" startAt="1"/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Clear Order Status Visibility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new design communicates the current order state (e.g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.,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confirmed, processing).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no longer need to guess whether checkout was completed.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improves visibility of system status, which was missing before.</a:t>
            </a:r>
          </a:p>
          <a:p>
            <a:pPr algn="l">
              <a:lnSpc>
                <a:spcPts val="2254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638298" y="717559"/>
            <a:ext cx="8117764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ovements in the New Design 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243339" y="5850644"/>
            <a:ext cx="9404707" cy="439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</a:pP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  </a:t>
            </a:r>
            <a:r>
              <a:rPr lang="en-US" sz="2319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en-US" sz="231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.Better Error Prevention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Feedback prevents users from repeating checkout actions (e.g., double payment).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understand that the process has ended successfully.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old design risked repeated actions due to unclear completion feedback.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6220"/>
                </a:solidFill>
                <a:latin typeface="Poppins"/>
                <a:ea typeface="Poppins"/>
                <a:cs typeface="Poppins"/>
                <a:sym typeface="Poppins"/>
              </a:rPr>
              <a:t>    4.</a:t>
            </a:r>
            <a:r>
              <a:rPr lang="en-US" sz="2100" b="true">
                <a:solidFill>
                  <a:srgbClr val="FD622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Enhanced User Control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feel in control because the system clearly responds to their action.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interface confirms that the user’s goal has been achieved.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254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789" t="0" r="-78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334" t="0" r="-233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7741" y="3979638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3312008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5588" y="4647268"/>
            <a:ext cx="992463" cy="99246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77741" y="2644377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1976747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116971" y="3001350"/>
            <a:ext cx="3764055" cy="6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</a:p>
          <a:p>
            <a:pPr algn="l">
              <a:lnSpc>
                <a:spcPts val="2444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2315318" y="1653277"/>
            <a:ext cx="7924097" cy="78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887" indent="-250444" lvl="1">
              <a:lnSpc>
                <a:spcPts val="3247"/>
              </a:lnSpc>
              <a:buAutoNum type="arabicPeriod" startAt="1"/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Mixed Content and Poor Focus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ersonal information, promotions (New User Bonus), orders, and wallet details are shown on the same screen.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creates distraction and makes it difficult to focus on profile-related tasks.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interface does not support goal-oriented interaction.</a:t>
            </a:r>
          </a:p>
          <a:p>
            <a:pPr algn="l" marL="500887" indent="-250444" lvl="1">
              <a:lnSpc>
                <a:spcPts val="3247"/>
              </a:lnSpc>
              <a:buAutoNum type="arabicPeriod" startAt="1"/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Lack of Editable Personal Information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cannot clearly view or edit personal, address, or payment details.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limits user control over their own data.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old design does not support flexibility or personalization.</a:t>
            </a:r>
          </a:p>
          <a:p>
            <a:pPr algn="l" marL="500887" indent="-250444" lvl="1">
              <a:lnSpc>
                <a:spcPts val="3247"/>
              </a:lnSpc>
              <a:buAutoNum type="arabicPeriod" startAt="1"/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W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eak Info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rmation Organization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Profile-related data is not structured into logical sections.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must scan through irrelevant content (ads, bonuses) to find account information.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reduces efficiency and increases cognitive load.</a:t>
            </a:r>
          </a:p>
          <a:p>
            <a:pPr algn="l">
              <a:lnSpc>
                <a:spcPts val="2254"/>
              </a:lnSpc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1728051" y="683394"/>
            <a:ext cx="6281916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oblems in old design: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329" y="-1340543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789" t="0" r="-78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334" t="0" r="-2334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77741" y="3979638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7741" y="3312008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741" y="5757955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5588" y="4647268"/>
            <a:ext cx="992463" cy="99246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77741" y="2644377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77741" y="1976747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116971" y="3001350"/>
            <a:ext cx="3764055" cy="6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"/>
              </a:lnSpc>
            </a:pPr>
          </a:p>
          <a:p>
            <a:pPr algn="l">
              <a:lnSpc>
                <a:spcPts val="2444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2315318" y="1653277"/>
            <a:ext cx="7924097" cy="520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AutoNum type="arabicPeriod" startAt="1"/>
            </a:pPr>
            <a:r>
              <a:rPr lang="en-US" b="true" sz="22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Dedicated Profile Management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new design provides a clear “Profile” screen focused only on user information.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Personal details, address details, and bank details are separated into clear sections.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improves clarity and task efficiency.</a:t>
            </a:r>
          </a:p>
          <a:p>
            <a:pPr algn="l" marL="500887" indent="-250444" lvl="1">
              <a:lnSpc>
                <a:spcPts val="3247"/>
              </a:lnSpc>
              <a:buAutoNum type="arabicPeriod" startAt="1"/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Editable User Information</a:t>
            </a:r>
          </a:p>
          <a:p>
            <a:pPr algn="l">
              <a:lnSpc>
                <a:spcPts val="3247"/>
              </a:lnSpc>
            </a:pPr>
            <a:r>
              <a:rPr lang="en-US" sz="23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31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Users can directly edit: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Personal details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siness address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Bank account information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increases user control and freedom, which was missing before.</a:t>
            </a:r>
          </a:p>
          <a:p>
            <a:pPr algn="l">
              <a:lnSpc>
                <a:spcPts val="2254"/>
              </a:lnSpc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1989065" y="815147"/>
            <a:ext cx="656855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Imp</a:t>
            </a:r>
            <a:r>
              <a:rPr lang="en-US" sz="34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rovements in the New Design :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315318" y="6659388"/>
            <a:ext cx="7924097" cy="346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   </a:t>
            </a:r>
            <a:r>
              <a:rPr lang="en-US" sz="2299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en-US" sz="229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.Security and Account Control Features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Options such as “Change Password” are clearly visible.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improves perceived security and trust.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    4.</a:t>
            </a:r>
            <a:r>
              <a:rPr lang="en-US" sz="229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Minimal and Distraction-Free Interface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Promotional banners are removed from the profile screen.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interface focuses solely on account management tasks.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871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594893" y="897195"/>
            <a:ext cx="5377285" cy="8032749"/>
            <a:chOff x="0" y="0"/>
            <a:chExt cx="5969000" cy="8916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71" y="6350"/>
              <a:ext cx="5955577" cy="8903970"/>
            </a:xfrm>
            <a:custGeom>
              <a:avLst/>
              <a:gdLst/>
              <a:ahLst/>
              <a:cxnLst/>
              <a:rect r="r" b="b" t="t" l="l"/>
              <a:pathLst>
                <a:path h="8903970" w="5955577">
                  <a:moveTo>
                    <a:pt x="2981766" y="8903970"/>
                  </a:moveTo>
                  <a:lnTo>
                    <a:pt x="2974019" y="8903970"/>
                  </a:lnTo>
                  <a:cubicBezTo>
                    <a:pt x="2239832" y="8903970"/>
                    <a:pt x="1531680" y="8630412"/>
                    <a:pt x="980246" y="8133714"/>
                  </a:cubicBezTo>
                  <a:cubicBezTo>
                    <a:pt x="413699" y="7623429"/>
                    <a:pt x="70037" y="6921881"/>
                    <a:pt x="12633" y="6158230"/>
                  </a:cubicBezTo>
                  <a:lnTo>
                    <a:pt x="9966" y="6121781"/>
                  </a:lnTo>
                  <a:cubicBezTo>
                    <a:pt x="-2480" y="5781802"/>
                    <a:pt x="-6544" y="2921762"/>
                    <a:pt x="17332" y="2678811"/>
                  </a:cubicBezTo>
                  <a:cubicBezTo>
                    <a:pt x="90103" y="1941195"/>
                    <a:pt x="433257" y="1261618"/>
                    <a:pt x="983548" y="765302"/>
                  </a:cubicBezTo>
                  <a:cubicBezTo>
                    <a:pt x="1530664" y="271780"/>
                    <a:pt x="2235895" y="0"/>
                    <a:pt x="2969193" y="0"/>
                  </a:cubicBezTo>
                  <a:lnTo>
                    <a:pt x="2986338" y="0"/>
                  </a:lnTo>
                  <a:cubicBezTo>
                    <a:pt x="3719636" y="0"/>
                    <a:pt x="4424867" y="271780"/>
                    <a:pt x="4971983" y="765302"/>
                  </a:cubicBezTo>
                  <a:cubicBezTo>
                    <a:pt x="5522401" y="1261745"/>
                    <a:pt x="5865428" y="1941195"/>
                    <a:pt x="5938199" y="2678684"/>
                  </a:cubicBezTo>
                  <a:cubicBezTo>
                    <a:pt x="5962203" y="2921762"/>
                    <a:pt x="5958011" y="5782310"/>
                    <a:pt x="5945565" y="6122289"/>
                  </a:cubicBezTo>
                  <a:lnTo>
                    <a:pt x="5945438" y="6125083"/>
                  </a:lnTo>
                  <a:lnTo>
                    <a:pt x="5942898" y="6158230"/>
                  </a:lnTo>
                  <a:cubicBezTo>
                    <a:pt x="5885494" y="6921881"/>
                    <a:pt x="5541832" y="7623429"/>
                    <a:pt x="4975285" y="8133715"/>
                  </a:cubicBezTo>
                  <a:cubicBezTo>
                    <a:pt x="4423978" y="8630412"/>
                    <a:pt x="3715953" y="8903970"/>
                    <a:pt x="2981766" y="8903970"/>
                  </a:cubicBezTo>
                  <a:close/>
                  <a:moveTo>
                    <a:pt x="2969193" y="19050"/>
                  </a:moveTo>
                  <a:cubicBezTo>
                    <a:pt x="2240594" y="19050"/>
                    <a:pt x="1539935" y="289052"/>
                    <a:pt x="996248" y="779399"/>
                  </a:cubicBezTo>
                  <a:cubicBezTo>
                    <a:pt x="449386" y="1272540"/>
                    <a:pt x="108518" y="1947799"/>
                    <a:pt x="36382" y="2680589"/>
                  </a:cubicBezTo>
                  <a:cubicBezTo>
                    <a:pt x="12506" y="2923286"/>
                    <a:pt x="16697" y="5781167"/>
                    <a:pt x="29016" y="6121019"/>
                  </a:cubicBezTo>
                  <a:lnTo>
                    <a:pt x="29143" y="6123686"/>
                  </a:lnTo>
                  <a:lnTo>
                    <a:pt x="31683" y="6156706"/>
                  </a:lnTo>
                  <a:cubicBezTo>
                    <a:pt x="88706" y="6915403"/>
                    <a:pt x="430082" y="7612507"/>
                    <a:pt x="993073" y="8119490"/>
                  </a:cubicBezTo>
                  <a:cubicBezTo>
                    <a:pt x="1541078" y="8613012"/>
                    <a:pt x="2244658" y="8884793"/>
                    <a:pt x="2974146" y="8884793"/>
                  </a:cubicBezTo>
                  <a:lnTo>
                    <a:pt x="2981893" y="8884793"/>
                  </a:lnTo>
                  <a:cubicBezTo>
                    <a:pt x="3711381" y="8884793"/>
                    <a:pt x="4414834" y="8613012"/>
                    <a:pt x="4962839" y="8119490"/>
                  </a:cubicBezTo>
                  <a:cubicBezTo>
                    <a:pt x="5525830" y="7612507"/>
                    <a:pt x="5867206" y="6915403"/>
                    <a:pt x="5924229" y="6156706"/>
                  </a:cubicBezTo>
                  <a:lnTo>
                    <a:pt x="5926769" y="6121527"/>
                  </a:lnTo>
                  <a:cubicBezTo>
                    <a:pt x="5939088" y="5781675"/>
                    <a:pt x="5943406" y="2923159"/>
                    <a:pt x="5919403" y="2680462"/>
                  </a:cubicBezTo>
                  <a:cubicBezTo>
                    <a:pt x="5847140" y="1947672"/>
                    <a:pt x="5506272" y="1272540"/>
                    <a:pt x="4959410" y="779272"/>
                  </a:cubicBezTo>
                  <a:cubicBezTo>
                    <a:pt x="4415596" y="289052"/>
                    <a:pt x="3714937" y="19050"/>
                    <a:pt x="2986338" y="19050"/>
                  </a:cubicBezTo>
                  <a:lnTo>
                    <a:pt x="2969193" y="19050"/>
                  </a:ln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625" y="155701"/>
              <a:ext cx="5657606" cy="8605520"/>
            </a:xfrm>
            <a:custGeom>
              <a:avLst/>
              <a:gdLst/>
              <a:ahLst/>
              <a:cxnLst/>
              <a:rect r="r" b="b" t="t" l="l"/>
              <a:pathLst>
                <a:path h="8605520" w="5657606">
                  <a:moveTo>
                    <a:pt x="2825065" y="8605394"/>
                  </a:moveTo>
                  <a:cubicBezTo>
                    <a:pt x="2127835" y="8605394"/>
                    <a:pt x="1455243" y="8345425"/>
                    <a:pt x="931114" y="7873493"/>
                  </a:cubicBezTo>
                  <a:cubicBezTo>
                    <a:pt x="393142" y="7388987"/>
                    <a:pt x="66879" y="6722873"/>
                    <a:pt x="12396" y="5997702"/>
                  </a:cubicBezTo>
                  <a:lnTo>
                    <a:pt x="10110" y="5966968"/>
                  </a:lnTo>
                  <a:cubicBezTo>
                    <a:pt x="-2209" y="5629021"/>
                    <a:pt x="-6781" y="2784729"/>
                    <a:pt x="16968" y="2544064"/>
                  </a:cubicBezTo>
                  <a:cubicBezTo>
                    <a:pt x="85929" y="1843532"/>
                    <a:pt x="411811" y="1198245"/>
                    <a:pt x="934543" y="726821"/>
                  </a:cubicBezTo>
                  <a:cubicBezTo>
                    <a:pt x="1454227" y="258064"/>
                    <a:pt x="2123898" y="0"/>
                    <a:pt x="2820239" y="0"/>
                  </a:cubicBezTo>
                  <a:lnTo>
                    <a:pt x="2837384" y="0"/>
                  </a:lnTo>
                  <a:cubicBezTo>
                    <a:pt x="3533725" y="0"/>
                    <a:pt x="4203396" y="258191"/>
                    <a:pt x="4723080" y="726949"/>
                  </a:cubicBezTo>
                  <a:cubicBezTo>
                    <a:pt x="5245812" y="1198373"/>
                    <a:pt x="5571694" y="1843787"/>
                    <a:pt x="5640655" y="2544192"/>
                  </a:cubicBezTo>
                  <a:cubicBezTo>
                    <a:pt x="5664404" y="2784857"/>
                    <a:pt x="5659832" y="5629149"/>
                    <a:pt x="5647386" y="5967731"/>
                  </a:cubicBezTo>
                  <a:lnTo>
                    <a:pt x="5645100" y="5997830"/>
                  </a:lnTo>
                  <a:cubicBezTo>
                    <a:pt x="5590617" y="6722999"/>
                    <a:pt x="5264354" y="7389242"/>
                    <a:pt x="4726382" y="7873747"/>
                  </a:cubicBezTo>
                  <a:cubicBezTo>
                    <a:pt x="4202380" y="8345679"/>
                    <a:pt x="3529788" y="8605521"/>
                    <a:pt x="2832558" y="8605521"/>
                  </a:cubicBezTo>
                  <a:lnTo>
                    <a:pt x="2825065" y="8605521"/>
                  </a:lnTo>
                  <a:close/>
                </a:path>
              </a:pathLst>
            </a:custGeom>
            <a:blipFill>
              <a:blip r:embed="rId4"/>
              <a:stretch>
                <a:fillRect l="-28421" t="0" r="-2368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18867" y="-5850924"/>
            <a:ext cx="10994424" cy="109944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7741" y="3974036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7741" y="4641667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7741" y="3306406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7741" y="709321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7741" y="7760846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35588" y="5309297"/>
            <a:ext cx="992463" cy="99246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7741" y="2638775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77741" y="1971145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972178" y="3727103"/>
            <a:ext cx="5443901" cy="267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b="true" sz="11153" i="tru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you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04881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26532" y="-5850924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57990" y="1947467"/>
            <a:ext cx="8568692" cy="287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3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Weak Brand Communication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 clear value proposition is presented to the user.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slogan is generic and placed at the bottom with low visibility.</a:t>
            </a:r>
          </a:p>
          <a:p>
            <a:pPr algn="l">
              <a:lnSpc>
                <a:spcPts val="3234"/>
              </a:lnSpc>
            </a:pP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Impact: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Users do not immediately understand the app’s purpose.</a:t>
            </a:r>
          </a:p>
          <a:p>
            <a:pPr algn="l">
              <a:lnSpc>
                <a:spcPts val="3234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>
                <a:alpha val="28627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3945801">
            <a:off x="12156571" y="7154038"/>
            <a:ext cx="1577153" cy="3243522"/>
          </a:xfrm>
          <a:custGeom>
            <a:avLst/>
            <a:gdLst/>
            <a:ahLst/>
            <a:cxnLst/>
            <a:rect r="r" b="b" t="t" l="l"/>
            <a:pathLst>
              <a:path h="3243522" w="1577153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71" r="0" b="-671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96" t="0" r="-1196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98546" y="1429511"/>
            <a:ext cx="4864289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Problems in old design: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257990" y="4652566"/>
            <a:ext cx="8568692" cy="287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3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Poor Visual Hierarchy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Logo, illustrations, and text compete for attention.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clear focal point on the screen.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Elements are not arranged to guide the user’s eye.</a:t>
            </a:r>
          </a:p>
          <a:p>
            <a:pPr algn="l">
              <a:lnSpc>
                <a:spcPts val="3234"/>
              </a:lnSpc>
            </a:pP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Impact: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FD62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screen feels visually unstructured.</a:t>
            </a:r>
          </a:p>
          <a:p>
            <a:pPr algn="l">
              <a:lnSpc>
                <a:spcPts val="3234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2126549" y="7288954"/>
            <a:ext cx="8568692" cy="246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3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Low Readability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Text contrast is weak.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Font size is small and placed too far from the main visual.</a:t>
            </a:r>
          </a:p>
          <a:p>
            <a:pPr algn="l">
              <a:lnSpc>
                <a:spcPts val="3234"/>
              </a:lnSpc>
            </a:pP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Impact: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 may ignore the text completely.</a:t>
            </a:r>
          </a:p>
          <a:p>
            <a:pPr algn="l"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26532" y="-5850924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57990" y="1947467"/>
            <a:ext cx="8568692" cy="246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3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Clear Brand Message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strong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headline is introduced: “Shop Smart, Live Better”.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app’s purpose is communicated immediately.</a:t>
            </a:r>
          </a:p>
          <a:p>
            <a:pPr algn="l">
              <a:lnSpc>
                <a:spcPts val="3234"/>
              </a:lnSpc>
            </a:pP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Benefi</a:t>
            </a: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t: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FD62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understand what the app offers from the first second.</a:t>
            </a:r>
          </a:p>
          <a:p>
            <a:pPr algn="l">
              <a:lnSpc>
                <a:spcPts val="3234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948235" y="7123361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8235" y="7790991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>
                <a:alpha val="28627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3945801">
            <a:off x="12156571" y="7154038"/>
            <a:ext cx="1577153" cy="3243522"/>
          </a:xfrm>
          <a:custGeom>
            <a:avLst/>
            <a:gdLst/>
            <a:ahLst/>
            <a:cxnLst/>
            <a:rect r="r" b="b" t="t" l="l"/>
            <a:pathLst>
              <a:path h="3243522" w="1577153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71" r="0" b="-671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96" t="0" r="-1196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98546" y="1393879"/>
            <a:ext cx="678113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Improvements in the New Design :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278489" y="4241275"/>
            <a:ext cx="8568692" cy="246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3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Improved Visual Hierarchy</a:t>
            </a:r>
          </a:p>
          <a:p>
            <a:pPr algn="just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 focus on the logo and brand message.</a:t>
            </a:r>
          </a:p>
          <a:p>
            <a:pPr algn="just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Text is placed above the logo to guide eye movement.</a:t>
            </a:r>
          </a:p>
          <a:p>
            <a:pPr algn="l">
              <a:lnSpc>
                <a:spcPts val="3234"/>
              </a:lnSpc>
            </a:pP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Benefit: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Better readability and smoother visual flow.</a:t>
            </a:r>
          </a:p>
          <a:p>
            <a:pPr algn="l">
              <a:lnSpc>
                <a:spcPts val="3234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2278489" y="6608046"/>
            <a:ext cx="8568692" cy="287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3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Stronger Emotional &amp; Visual Appeal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Warm colors support brand identity.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Friendly and modern visual style.</a:t>
            </a:r>
          </a:p>
          <a:p>
            <a:pPr algn="l" marL="453396" indent="-226698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design feels more welcoming and trustworthy.</a:t>
            </a:r>
          </a:p>
          <a:p>
            <a:pPr algn="l">
              <a:lnSpc>
                <a:spcPts val="3234"/>
              </a:lnSpc>
            </a:pPr>
            <a:r>
              <a:rPr lang="en-US" sz="210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Benefit: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Stronger first impression and better user engagement.</a:t>
            </a:r>
          </a:p>
          <a:p>
            <a:pPr algn="l"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357" y="2648112"/>
            <a:ext cx="992463" cy="9924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1509" y="4428296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509" y="3762533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113" t="0" r="-3113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2277228" y="1965024"/>
            <a:ext cx="8118390" cy="367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9"/>
              </a:lnSpc>
            </a:pPr>
            <a:r>
              <a:rPr lang="en-US" sz="2499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Adding Multiple Splash Screens </a:t>
            </a:r>
          </a:p>
          <a:p>
            <a:pPr algn="just">
              <a:lnSpc>
                <a:spcPts val="2960"/>
              </a:lnSpc>
            </a:pPr>
            <a:r>
              <a:rPr lang="en-US" sz="2000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Why We Added More Splash Screens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original design used a single splash screen with limited information.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The app’s purpose and value were not clearly communicated at launch.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New users had no guidance about what the application offers.</a:t>
            </a:r>
          </a:p>
          <a:p>
            <a:pPr algn="just">
              <a:lnSpc>
                <a:spcPts val="2960"/>
              </a:lnSpc>
            </a:pPr>
          </a:p>
          <a:p>
            <a:pPr algn="just">
              <a:lnSpc>
                <a:spcPts val="296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4981349" y="1624702"/>
            <a:ext cx="2664143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New screen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04925" y="1620642"/>
            <a:ext cx="2664143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New screen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28700" y="1259748"/>
            <a:ext cx="6808135" cy="6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2"/>
              </a:lnSpc>
              <a:spcBef>
                <a:spcPct val="0"/>
              </a:spcBef>
            </a:pPr>
            <a:r>
              <a:rPr lang="en-US" sz="4066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Design</a:t>
            </a:r>
            <a:r>
              <a:rPr lang="en-US" sz="4066">
                <a:solidFill>
                  <a:srgbClr val="191919"/>
                </a:solidFill>
                <a:latin typeface="Gagalin"/>
                <a:ea typeface="Gagalin"/>
                <a:cs typeface="Gagalin"/>
                <a:sym typeface="Gagalin"/>
              </a:rPr>
              <a:t> Improvement: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277228" y="4914951"/>
            <a:ext cx="9465897" cy="388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1"/>
              </a:lnSpc>
            </a:pPr>
            <a:r>
              <a:rPr lang="en-US" sz="219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</a:t>
            </a:r>
            <a:r>
              <a:rPr lang="en-US" sz="219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Clearer User Understanding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splash screen focuses on one key id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 or feature.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Information is presented gradually instead of all at once.</a:t>
            </a:r>
          </a:p>
          <a:p>
            <a:pPr algn="just">
              <a:lnSpc>
                <a:spcPts val="3241"/>
              </a:lnSpc>
            </a:pPr>
            <a:r>
              <a:rPr lang="en-US" sz="219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Stronger First Impression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Splash screens help establish the app’s identity and tone.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immediately understand what the app is about.</a:t>
            </a:r>
          </a:p>
          <a:p>
            <a:pPr algn="just">
              <a:lnSpc>
                <a:spcPts val="3241"/>
              </a:lnSpc>
            </a:pPr>
            <a:r>
              <a:rPr lang="en-US" sz="2190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Improved Visual Hierarchy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 is organized into small, clear sections.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 and visuals are balanced and easy to scan.</a:t>
            </a:r>
          </a:p>
          <a:p>
            <a:pPr algn="just">
              <a:lnSpc>
                <a:spcPts val="259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4428296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873" t="0" r="-187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381" t="0" r="-2381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26549" y="1698666"/>
            <a:ext cx="8112709" cy="415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779" indent="-247889" lvl="1">
              <a:lnSpc>
                <a:spcPts val="3398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Unclear Primary Action</a:t>
            </a:r>
          </a:p>
          <a:p>
            <a:pPr algn="just" marL="416457" indent="-208228" lvl="1">
              <a:lnSpc>
                <a:spcPts val="2854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“SIGN IN” button does not stand out strongly from the rest of the interface.</a:t>
            </a:r>
          </a:p>
          <a:p>
            <a:pPr algn="just" marL="416457" indent="-208228" lvl="1">
              <a:lnSpc>
                <a:spcPts val="2854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may </a:t>
            </a: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hesitate before identifying the main action.</a:t>
            </a:r>
          </a:p>
          <a:p>
            <a:pPr algn="just" marL="416457" indent="-208228" lvl="1">
              <a:lnSpc>
                <a:spcPts val="3086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According to usability guidelines, primary actions should be visually dominant.</a:t>
            </a:r>
          </a:p>
          <a:p>
            <a:pPr algn="just" marL="495779" indent="-247889" lvl="1">
              <a:lnSpc>
                <a:spcPts val="3674"/>
              </a:lnSpc>
              <a:buAutoNum type="arabicPeriod" startAt="1"/>
            </a:pPr>
            <a:r>
              <a:rPr lang="en-US" b="true" sz="2296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Poor Error Prevention &amp; Guidance</a:t>
            </a:r>
          </a:p>
          <a:p>
            <a:pPr algn="just" marL="416457" indent="-208228" lvl="1">
              <a:lnSpc>
                <a:spcPts val="2854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icons or visual cues inside input fields.</a:t>
            </a:r>
          </a:p>
          <a:p>
            <a:pPr algn="just" marL="416457" indent="-208228" lvl="1">
              <a:lnSpc>
                <a:spcPts val="2854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are not guided clearly on what information is required.</a:t>
            </a:r>
          </a:p>
          <a:p>
            <a:pPr algn="just" marL="416457" indent="-208228" lvl="1">
              <a:lnSpc>
                <a:spcPts val="2854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reduces learnability for first-time users.</a:t>
            </a:r>
          </a:p>
          <a:p>
            <a:pPr algn="just">
              <a:lnSpc>
                <a:spcPts val="2718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205588" y="952500"/>
            <a:ext cx="6281916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oblems in old design: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126549" y="5513301"/>
            <a:ext cx="8112709" cy="429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8"/>
              </a:lnSpc>
            </a:pPr>
            <a:r>
              <a:rPr lang="en-US" sz="2296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   </a:t>
            </a:r>
            <a:r>
              <a:rPr lang="en-US" sz="2296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en-US" sz="2296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.Weak Accessibility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contrast between text and background in some areas.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Smaller text size for secondary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actions (e.g., “Forgot password?”) makes them harder to notice.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affects readability and accessibility compliance.</a:t>
            </a:r>
          </a:p>
          <a:p>
            <a:pPr algn="just">
              <a:lnSpc>
                <a:spcPts val="3398"/>
              </a:lnSpc>
            </a:pPr>
            <a:r>
              <a:rPr lang="en-US" sz="2296" b="tru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</a:t>
            </a:r>
            <a:r>
              <a:rPr lang="en-US" sz="2296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r>
              <a:rPr lang="en-US" sz="2296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.</a:t>
            </a:r>
            <a:r>
              <a:rPr lang="en-US" sz="2296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Less</a:t>
            </a:r>
            <a:r>
              <a:rPr lang="en-US" sz="2296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Friendly Tone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interface feels functional but not welcoming.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Lack of a greeting or supportive language reduces user engagement</a:t>
            </a:r>
          </a:p>
          <a:p>
            <a:pPr algn="just">
              <a:lnSpc>
                <a:spcPts val="271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7093216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77608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008" t="0" r="-2008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941" t="0" r="-1941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126549" y="1802083"/>
            <a:ext cx="7544387" cy="486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1585" indent="-250793" lvl="1">
              <a:lnSpc>
                <a:spcPts val="3438"/>
              </a:lnSpc>
              <a:buAutoNum type="arabicPeriod" startAt="1"/>
            </a:pPr>
            <a:r>
              <a:rPr lang="en-US" b="true" sz="2323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Clear Primary Call to Action</a:t>
            </a:r>
          </a:p>
          <a:p>
            <a:pPr algn="just" marL="421334" indent="-210667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“Login” button is visually prominent using color and size.</a:t>
            </a:r>
          </a:p>
          <a:p>
            <a:pPr algn="just" marL="421334" indent="-210667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instantly know w</a:t>
            </a: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hat action to take next.</a:t>
            </a:r>
          </a:p>
          <a:p>
            <a:pPr algn="just">
              <a:lnSpc>
                <a:spcPts val="3438"/>
              </a:lnSpc>
            </a:pPr>
            <a:r>
              <a:rPr lang="en-US" sz="2323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   </a:t>
            </a:r>
            <a:r>
              <a:rPr lang="en-US" sz="2323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2. </a:t>
            </a: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Bette</a:t>
            </a: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r Learnability &amp; Usability</a:t>
            </a:r>
          </a:p>
          <a:p>
            <a:pPr algn="just" marL="421334" indent="-210667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Icons inside input fields help users quickly recognize field purposes.</a:t>
            </a:r>
          </a:p>
          <a:p>
            <a:pPr algn="just" marL="421334" indent="-210667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Labels and spacing reduce ambiguity and errors.</a:t>
            </a:r>
          </a:p>
          <a:p>
            <a:pPr algn="just">
              <a:lnSpc>
                <a:spcPts val="3438"/>
              </a:lnSpc>
            </a:pP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  </a:t>
            </a: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</a:t>
            </a: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Improved Accessibility</a:t>
            </a:r>
          </a:p>
          <a:p>
            <a:pPr algn="just" marL="421334" indent="-210667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Higher color contrast and larger text improve readability.</a:t>
            </a:r>
          </a:p>
          <a:p>
            <a:pPr algn="just" marL="421334" indent="-210667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Touch targets (buttons, social login icons) are more finger-friendly.</a:t>
            </a:r>
          </a:p>
          <a:p>
            <a:pPr algn="just">
              <a:lnSpc>
                <a:spcPts val="2750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459667" y="952500"/>
            <a:ext cx="7950067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ovements in the New Design :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126549" y="5974575"/>
            <a:ext cx="7544387" cy="317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8"/>
              </a:lnSpc>
            </a:pPr>
          </a:p>
          <a:p>
            <a:pPr algn="just">
              <a:lnSpc>
                <a:spcPts val="3438"/>
              </a:lnSpc>
            </a:pPr>
            <a:r>
              <a:rPr lang="en-US" sz="2323">
                <a:solidFill>
                  <a:srgbClr val="FD6220"/>
                </a:solidFill>
                <a:latin typeface="Lora"/>
                <a:ea typeface="Lora"/>
                <a:cs typeface="Lora"/>
                <a:sym typeface="Lora"/>
              </a:rPr>
              <a:t>  4.</a:t>
            </a: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Enh</a:t>
            </a:r>
            <a:r>
              <a:rPr lang="en-US" sz="2323" b="true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anced User Experience &amp; Engagement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Friendly greeting (“Welco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 Back!”) creates emotional connection.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login options are clearly grouped and labeled.</a:t>
            </a:r>
          </a:p>
          <a:p>
            <a:pPr algn="just" marL="453390" indent="-226695" lvl="1">
              <a:lnSpc>
                <a:spcPts val="310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interface feels modern, trustworthy, and user-centered.</a:t>
            </a:r>
          </a:p>
          <a:p>
            <a:pPr algn="just">
              <a:lnSpc>
                <a:spcPts val="310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3320505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711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5287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6430348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6458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7088453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775608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873" t="0" r="-187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522" t="0" r="-2522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05588" y="952500"/>
            <a:ext cx="6281916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oblems in old design: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302762" y="1681534"/>
            <a:ext cx="8347708" cy="812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b="true" sz="229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Unclear Primary Action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“SIGN IN” button does not stand out clearly from other elements.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Weak visual hierarchy makes it harder for users to immediately identify the main action.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may hesitate before knowing where to click.</a:t>
            </a:r>
          </a:p>
          <a:p>
            <a:pPr algn="just">
              <a:lnSpc>
                <a:spcPts val="3247"/>
              </a:lnSpc>
              <a:spcBef>
                <a:spcPct val="0"/>
              </a:spcBef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Poor Input Guidance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nput fields lack clear visual indicators (icons or strong placeholders).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are not clearly guided on what information is required in each field.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increases the chance of input errors, especially for first-time users.</a:t>
            </a:r>
          </a:p>
          <a:p>
            <a:pPr algn="just">
              <a:lnSpc>
                <a:spcPts val="3247"/>
              </a:lnSpc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 3.Weak Accessibility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Low contrast between text, background, and input borders.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Secondary actions like “Forgot password?” are small and easy to miss.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negatively affects readability and accessibility standards.</a:t>
            </a:r>
          </a:p>
          <a:p>
            <a:pPr algn="just">
              <a:lnSpc>
                <a:spcPts val="3247"/>
              </a:lnSpc>
            </a:pPr>
            <a:r>
              <a:rPr lang="en-US" sz="231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4.Lack of Visual Feedback &amp; Engagement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screen feels plain and purely functional.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welcoming message or emotional connection with the user.</a:t>
            </a:r>
          </a:p>
          <a:p>
            <a:pPr algn="just" marL="421005" indent="-210502" lvl="1">
              <a:lnSpc>
                <a:spcPts val="2729"/>
              </a:lnSpc>
              <a:buFont typeface="Arial"/>
              <a:buChar char="•"/>
            </a:pPr>
            <a:r>
              <a:rPr lang="en-US" sz="19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interface does not encourage confidence or comfort during login.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3320505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711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5287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6430348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6458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7088453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775608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0826682" y="2249619"/>
            <a:ext cx="3420629" cy="676830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873" t="0" r="-187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4603105" y="2249619"/>
            <a:ext cx="3420629" cy="6768303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522" t="0" r="-2522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15524571" y="1624702"/>
            <a:ext cx="1577697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Before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35493" y="1620642"/>
            <a:ext cx="1203008" cy="59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  <a:spcBef>
                <a:spcPct val="0"/>
              </a:spcBef>
            </a:pPr>
            <a:r>
              <a:rPr lang="en-US" sz="3517">
                <a:solidFill>
                  <a:srgbClr val="191919"/>
                </a:solidFill>
                <a:latin typeface="Shrikhand"/>
                <a:ea typeface="Shrikhand"/>
                <a:cs typeface="Shrikhand"/>
                <a:sym typeface="Shrikhand"/>
              </a:rPr>
              <a:t>After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701820" y="952500"/>
            <a:ext cx="7493364" cy="61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Impr</a:t>
            </a:r>
            <a:r>
              <a:rPr lang="en-US" sz="356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ovements in the New Design :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323938" y="1835437"/>
            <a:ext cx="8747284" cy="65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1"/>
              </a:lnSpc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1. Clear Primary Call to Action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The “Login” button is visually prominent using color and size.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Strong contrast immediately draws attention to the main action.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Users instantly know what to do next.</a:t>
            </a:r>
          </a:p>
          <a:p>
            <a:pPr algn="l">
              <a:lnSpc>
                <a:spcPts val="3711"/>
              </a:lnSpc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2. Better Learnability &amp; Usability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Icons inside input fields clearly indicate email and password.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Improved spacing and alignment reduce confusion.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The layout feels more structured and intuitive.</a:t>
            </a:r>
          </a:p>
          <a:p>
            <a:pPr algn="l">
              <a:lnSpc>
                <a:spcPts val="3711"/>
              </a:lnSpc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3. Improved Accessibility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Higher color contrast improves text readability.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Larger text and buttons enhance accessibility for all users.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Touch targets are more finger-friendly on mobile devices.</a:t>
            </a:r>
          </a:p>
          <a:p>
            <a:pPr algn="l">
              <a:lnSpc>
                <a:spcPts val="3711"/>
              </a:lnSpc>
            </a:pPr>
            <a:r>
              <a:rPr lang="en-US" b="true" sz="2319">
                <a:solidFill>
                  <a:srgbClr val="FD6220"/>
                </a:solidFill>
                <a:latin typeface="Lora Bold"/>
                <a:ea typeface="Lora Bold"/>
                <a:cs typeface="Lora Bold"/>
                <a:sym typeface="Lora Bold"/>
              </a:rPr>
              <a:t>4. Enhanced User Experience &amp; Engagement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Friendly greeting (“Welcome Back!”) creates a welcoming feeling.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“Forgot password?” is more visible and easier to find.</a:t>
            </a:r>
          </a:p>
          <a:p>
            <a:pPr algn="l" marL="421560" indent="-210780" lvl="1">
              <a:lnSpc>
                <a:spcPts val="3124"/>
              </a:lnSpc>
              <a:buFont typeface="Arial"/>
              <a:buChar char="•"/>
            </a:pP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52">
                <a:solidFill>
                  <a:srgbClr val="150D0A"/>
                </a:solidFill>
                <a:latin typeface="Poppins"/>
                <a:ea typeface="Poppins"/>
                <a:cs typeface="Poppins"/>
                <a:sym typeface="Poppins"/>
              </a:rPr>
              <a:t>The overall interface feels modern, trustworthy, and user-centered.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DAG73ZpBY8c</dc:identifier>
  <dcterms:modified xsi:type="dcterms:W3CDTF">2011-08-01T06:04:30Z</dcterms:modified>
  <cp:revision>1</cp:revision>
  <dc:title>White and Orange Simple Portfolio Presentation</dc:title>
</cp:coreProperties>
</file>